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sldIdLst>
    <p:sldId id="256" r:id="rId2"/>
    <p:sldId id="260" r:id="rId3"/>
    <p:sldId id="265" r:id="rId4"/>
    <p:sldId id="263" r:id="rId5"/>
    <p:sldId id="264" r:id="rId6"/>
    <p:sldId id="266" r:id="rId7"/>
    <p:sldId id="267" r:id="rId8"/>
    <p:sldId id="268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B72025C-C16D-4ED6-8913-0659BE23335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00D1921-3CA5-4641-B4C9-2623D633DB10}" type="slidenum">
              <a:rPr lang="en-US" smtClean="0"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30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025C-C16D-4ED6-8913-0659BE23335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921-3CA5-4641-B4C9-2623D633DB1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99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025C-C16D-4ED6-8913-0659BE23335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921-3CA5-4641-B4C9-2623D633DB10}" type="slidenum">
              <a:rPr lang="en-US" smtClean="0"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816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025C-C16D-4ED6-8913-0659BE23335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921-3CA5-4641-B4C9-2623D633DB10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368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025C-C16D-4ED6-8913-0659BE23335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921-3CA5-4641-B4C9-2623D633DB1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32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025C-C16D-4ED6-8913-0659BE23335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921-3CA5-4641-B4C9-2623D633DB10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201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025C-C16D-4ED6-8913-0659BE23335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921-3CA5-4641-B4C9-2623D633DB10}" type="slidenum">
              <a:rPr lang="en-US" smtClean="0"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272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025C-C16D-4ED6-8913-0659BE23335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921-3CA5-4641-B4C9-2623D633DB10}" type="slidenum">
              <a:rPr lang="en-US" smtClean="0"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467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025C-C16D-4ED6-8913-0659BE23335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921-3CA5-4641-B4C9-2623D633DB10}" type="slidenum">
              <a:rPr lang="en-US" smtClean="0"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80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025C-C16D-4ED6-8913-0659BE23335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921-3CA5-4641-B4C9-2623D633DB1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2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025C-C16D-4ED6-8913-0659BE23335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921-3CA5-4641-B4C9-2623D633DB10}" type="slidenum">
              <a:rPr lang="en-US" smtClean="0"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5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025C-C16D-4ED6-8913-0659BE23335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921-3CA5-4641-B4C9-2623D633DB1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9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025C-C16D-4ED6-8913-0659BE23335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921-3CA5-4641-B4C9-2623D633DB10}" type="slidenum">
              <a:rPr lang="en-US" smtClean="0"/>
              <a:t>‹Nº›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927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025C-C16D-4ED6-8913-0659BE23335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921-3CA5-4641-B4C9-2623D633DB10}" type="slidenum">
              <a:rPr lang="en-US" smtClean="0"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16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025C-C16D-4ED6-8913-0659BE23335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921-3CA5-4641-B4C9-2623D633DB1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32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025C-C16D-4ED6-8913-0659BE23335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921-3CA5-4641-B4C9-2623D633DB10}" type="slidenum">
              <a:rPr lang="en-US" smtClean="0"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83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025C-C16D-4ED6-8913-0659BE23335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D1921-3CA5-4641-B4C9-2623D633DB1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72025C-C16D-4ED6-8913-0659BE23335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00D1921-3CA5-4641-B4C9-2623D633DB1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8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54">
            <a:extLst>
              <a:ext uri="{FF2B5EF4-FFF2-40B4-BE49-F238E27FC236}">
                <a16:creationId xmlns:a16="http://schemas.microsoft.com/office/drawing/2014/main" id="{BC78267A-F97E-4F3E-8B97-3A7E41DA5DD3}"/>
              </a:ext>
            </a:extLst>
          </p:cNvPr>
          <p:cNvSpPr txBox="1"/>
          <p:nvPr/>
        </p:nvSpPr>
        <p:spPr>
          <a:xfrm>
            <a:off x="3262655" y="707556"/>
            <a:ext cx="63048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s-ES" sz="2000" b="1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UNIVERSIDAD NACIONAL TORIBIO RODRÍGUEZ</a:t>
            </a:r>
            <a:endParaRPr lang="es-PE" sz="1200" b="1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ES" sz="2000" b="1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MENDOZA DE AMAZONAS</a:t>
            </a:r>
            <a:endParaRPr lang="es-PE" sz="1200" b="1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ES" sz="16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2700000" algn="tl">
                    <a:srgbClr val="000000">
                      <a:alpha val="39999"/>
                    </a:srgbClr>
                  </a:outerShdw>
                </a:effectLst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4" name="CuadroTexto 55">
            <a:extLst>
              <a:ext uri="{FF2B5EF4-FFF2-40B4-BE49-F238E27FC236}">
                <a16:creationId xmlns:a16="http://schemas.microsoft.com/office/drawing/2014/main" id="{174BD39D-9DDB-43A1-AB0C-DE8BD83151D7}"/>
              </a:ext>
            </a:extLst>
          </p:cNvPr>
          <p:cNvSpPr txBox="1"/>
          <p:nvPr/>
        </p:nvSpPr>
        <p:spPr>
          <a:xfrm>
            <a:off x="4129069" y="2212344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s-ES" sz="1600" b="1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ESCUELA PROFESIONAL DE INGENIERÍA </a:t>
            </a:r>
            <a:r>
              <a:rPr lang="es-ES" sz="16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AGRONOMA</a:t>
            </a:r>
            <a:endParaRPr lang="es-PE" sz="1600" b="1" dirty="0">
              <a:solidFill>
                <a:schemeClr val="tx1"/>
              </a:solidFill>
            </a:endParaRPr>
          </a:p>
        </p:txBody>
      </p:sp>
      <p:sp>
        <p:nvSpPr>
          <p:cNvPr id="25" name="CuadroTexto 56">
            <a:extLst>
              <a:ext uri="{FF2B5EF4-FFF2-40B4-BE49-F238E27FC236}">
                <a16:creationId xmlns:a16="http://schemas.microsoft.com/office/drawing/2014/main" id="{60BB58F1-A0D5-45EF-B8F2-459E84EBB200}"/>
              </a:ext>
            </a:extLst>
          </p:cNvPr>
          <p:cNvSpPr txBox="1"/>
          <p:nvPr/>
        </p:nvSpPr>
        <p:spPr>
          <a:xfrm>
            <a:off x="4007640" y="1573880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s-ES" sz="1600" b="1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FACULTAD DE INGENIERÍA Y CIENCIAS AGRARIAS (FICA)</a:t>
            </a:r>
            <a:endParaRPr lang="es-PE" sz="1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6" name="CuadroTexto 58">
            <a:extLst>
              <a:ext uri="{FF2B5EF4-FFF2-40B4-BE49-F238E27FC236}">
                <a16:creationId xmlns:a16="http://schemas.microsoft.com/office/drawing/2014/main" id="{1939D9F3-3298-42F6-888D-991DC6FBDB9E}"/>
              </a:ext>
            </a:extLst>
          </p:cNvPr>
          <p:cNvSpPr txBox="1"/>
          <p:nvPr/>
        </p:nvSpPr>
        <p:spPr>
          <a:xfrm>
            <a:off x="1212044" y="4141622"/>
            <a:ext cx="5436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s-ES" sz="18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2700000" algn="tl">
                    <a:srgbClr val="000000">
                      <a:alpha val="39999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DOCENTE</a:t>
            </a:r>
            <a:r>
              <a:rPr lang="es-ES" sz="14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2700000" algn="tl">
                    <a:srgbClr val="000000">
                      <a:alpha val="39999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r>
              <a:rPr lang="es-ES" b="1" dirty="0">
                <a:effectLst>
                  <a:outerShdw blurRad="38100" dist="12700" dir="2700000" algn="tl">
                    <a:srgbClr val="000000">
                      <a:alpha val="39999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pt-BR" sz="1800" b="1" dirty="0">
                <a:ln>
                  <a:noFill/>
                </a:ln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IX Balam Manuel Alejandro</a:t>
            </a:r>
            <a:r>
              <a:rPr lang="pt-BR" sz="1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dirty="0">
                <a:ln>
                  <a:noFill/>
                </a:ln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PE" sz="1200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CuadroTexto 59">
            <a:extLst>
              <a:ext uri="{FF2B5EF4-FFF2-40B4-BE49-F238E27FC236}">
                <a16:creationId xmlns:a16="http://schemas.microsoft.com/office/drawing/2014/main" id="{D3B4EFA7-4AB2-44A3-832C-830B5FAD34F4}"/>
              </a:ext>
            </a:extLst>
          </p:cNvPr>
          <p:cNvSpPr txBox="1"/>
          <p:nvPr/>
        </p:nvSpPr>
        <p:spPr>
          <a:xfrm>
            <a:off x="1252848" y="4914788"/>
            <a:ext cx="5395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s-ES" sz="18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2700000" algn="tl">
                    <a:srgbClr val="000000">
                      <a:alpha val="39999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ESTUDIANTE: </a:t>
            </a:r>
            <a:r>
              <a:rPr lang="es-ES" sz="1800" b="1" dirty="0">
                <a:ln>
                  <a:noFill/>
                </a:ln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Lalangui Peña Jefferson Ivan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694FD602-CF2F-4A39-A8DC-9D91D3F7F9BC}"/>
              </a:ext>
            </a:extLst>
          </p:cNvPr>
          <p:cNvPicPr/>
          <p:nvPr/>
        </p:nvPicPr>
        <p:blipFill>
          <a:blip r:embed="rId2" cstate="print"/>
          <a:srcRect r="65283"/>
          <a:stretch>
            <a:fillRect/>
          </a:stretch>
        </p:blipFill>
        <p:spPr>
          <a:xfrm>
            <a:off x="395870" y="106268"/>
            <a:ext cx="1378585" cy="1180465"/>
          </a:xfrm>
          <a:prstGeom prst="rect">
            <a:avLst/>
          </a:prstGeom>
          <a:ln>
            <a:noFill/>
          </a:ln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9009D70-0D7E-4F99-9FC0-CE68C354A0C7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0658776" y="47867"/>
            <a:ext cx="1282286" cy="1238866"/>
          </a:xfrm>
          <a:prstGeom prst="rect">
            <a:avLst/>
          </a:prstGeom>
        </p:spPr>
      </p:pic>
      <p:sp>
        <p:nvSpPr>
          <p:cNvPr id="40" name="CuadroTexto 58">
            <a:extLst>
              <a:ext uri="{FF2B5EF4-FFF2-40B4-BE49-F238E27FC236}">
                <a16:creationId xmlns:a16="http://schemas.microsoft.com/office/drawing/2014/main" id="{37E3382E-FDC0-4D70-BA0C-DA9B569340A1}"/>
              </a:ext>
            </a:extLst>
          </p:cNvPr>
          <p:cNvSpPr txBox="1"/>
          <p:nvPr/>
        </p:nvSpPr>
        <p:spPr>
          <a:xfrm>
            <a:off x="1252849" y="3435584"/>
            <a:ext cx="5395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s-ES" sz="1800" b="1" dirty="0">
                <a:effectLst>
                  <a:outerShdw blurRad="38100" dist="12700" dir="2700000" algn="tl">
                    <a:srgbClr val="000000">
                      <a:alpha val="39999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CURSO</a:t>
            </a:r>
            <a:r>
              <a:rPr lang="es-ES" sz="18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2700000" algn="tl">
                    <a:srgbClr val="000000">
                      <a:alpha val="39999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s-ES" sz="18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Entomología General</a:t>
            </a:r>
            <a:r>
              <a:rPr lang="es-ES" sz="1800" dirty="0">
                <a:ln>
                  <a:noFill/>
                </a:ln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s-PE" sz="12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5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B8C55-5F4E-49A3-A390-2C74D293F53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376863" y="1871663"/>
            <a:ext cx="6815137" cy="1514475"/>
          </a:xfrm>
        </p:spPr>
        <p:txBody>
          <a:bodyPr>
            <a:normAutofit/>
          </a:bodyPr>
          <a:lstStyle/>
          <a:p>
            <a:br>
              <a:rPr lang="es-PE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EC662AFA-C8CE-42B4-88CD-1BB0C35D79E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376863" y="742576"/>
            <a:ext cx="2333997" cy="4159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s-PE" dirty="0"/>
              <a:t>PUPAS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AB025C4-4D73-4456-82BB-102AF169B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1" b="27451"/>
          <a:stretch/>
        </p:blipFill>
        <p:spPr>
          <a:xfrm>
            <a:off x="843397" y="1871663"/>
            <a:ext cx="3291853" cy="408768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FD30D73-D10B-4912-9D7E-34F6A714F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30"/>
          <a:stretch/>
        </p:blipFill>
        <p:spPr>
          <a:xfrm>
            <a:off x="4345926" y="1871663"/>
            <a:ext cx="3659561" cy="209886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0B66323-DD5B-419D-915C-562B556425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2"/>
          <a:stretch/>
        </p:blipFill>
        <p:spPr>
          <a:xfrm>
            <a:off x="4384705" y="4099300"/>
            <a:ext cx="3689569" cy="1954972"/>
          </a:xfrm>
          <a:prstGeom prst="rect">
            <a:avLst/>
          </a:prstGeom>
        </p:spPr>
      </p:pic>
      <p:sp>
        <p:nvSpPr>
          <p:cNvPr id="17" name="Subtítulo 5">
            <a:extLst>
              <a:ext uri="{FF2B5EF4-FFF2-40B4-BE49-F238E27FC236}">
                <a16:creationId xmlns:a16="http://schemas.microsoft.com/office/drawing/2014/main" id="{8DC45A97-FF31-460D-928D-E9A09B4527E5}"/>
              </a:ext>
            </a:extLst>
          </p:cNvPr>
          <p:cNvSpPr txBox="1">
            <a:spLocks/>
          </p:cNvSpPr>
          <p:nvPr/>
        </p:nvSpPr>
        <p:spPr>
          <a:xfrm>
            <a:off x="769004" y="1148540"/>
            <a:ext cx="2333997" cy="41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dirty="0"/>
              <a:t>Tipo obtecta</a:t>
            </a:r>
            <a:endParaRPr lang="en-US" dirty="0"/>
          </a:p>
        </p:txBody>
      </p:sp>
      <p:sp>
        <p:nvSpPr>
          <p:cNvPr id="18" name="Diagrama de flujo: proceso 17">
            <a:extLst>
              <a:ext uri="{FF2B5EF4-FFF2-40B4-BE49-F238E27FC236}">
                <a16:creationId xmlns:a16="http://schemas.microsoft.com/office/drawing/2014/main" id="{4052EF7A-22D7-48B1-BBAF-52AB5D31A118}"/>
              </a:ext>
            </a:extLst>
          </p:cNvPr>
          <p:cNvSpPr/>
          <p:nvPr/>
        </p:nvSpPr>
        <p:spPr>
          <a:xfrm>
            <a:off x="8323730" y="2628900"/>
            <a:ext cx="3133166" cy="1954972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puede observar 4 diferentes tipos de pupas obtectas, fueron colectada en Amazonas, Prov. , Dist.  El 22 de May del 2024.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1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590A8A-F965-4132-8ABF-557237296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9" y="1431645"/>
            <a:ext cx="4657167" cy="3492875"/>
          </a:xfrm>
          <a:prstGeom prst="rect">
            <a:avLst/>
          </a:prstGeom>
        </p:spPr>
      </p:pic>
      <p:sp>
        <p:nvSpPr>
          <p:cNvPr id="4" name="Subtítulo 5">
            <a:extLst>
              <a:ext uri="{FF2B5EF4-FFF2-40B4-BE49-F238E27FC236}">
                <a16:creationId xmlns:a16="http://schemas.microsoft.com/office/drawing/2014/main" id="{7A0A8A10-EBF2-40D8-A4C2-EEADBB4BBDB7}"/>
              </a:ext>
            </a:extLst>
          </p:cNvPr>
          <p:cNvSpPr txBox="1">
            <a:spLocks/>
          </p:cNvSpPr>
          <p:nvPr/>
        </p:nvSpPr>
        <p:spPr>
          <a:xfrm>
            <a:off x="632011" y="921590"/>
            <a:ext cx="2022754" cy="41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dirty="0"/>
              <a:t>Tipo Exarata</a:t>
            </a:r>
            <a:endParaRPr lang="en-US" dirty="0"/>
          </a:p>
        </p:txBody>
      </p:sp>
      <p:sp>
        <p:nvSpPr>
          <p:cNvPr id="6" name="Diagrama de flujo: proceso 5">
            <a:extLst>
              <a:ext uri="{FF2B5EF4-FFF2-40B4-BE49-F238E27FC236}">
                <a16:creationId xmlns:a16="http://schemas.microsoft.com/office/drawing/2014/main" id="{CB3FDBC0-DED6-4A59-AF5C-14F964834488}"/>
              </a:ext>
            </a:extLst>
          </p:cNvPr>
          <p:cNvSpPr/>
          <p:nvPr/>
        </p:nvSpPr>
        <p:spPr>
          <a:xfrm>
            <a:off x="6427693" y="2627874"/>
            <a:ext cx="3885735" cy="1567607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puede observar un tipo de pupa exarata, colectada en Cajamarca, Prov. San Ignacio, Dist. San Ignacio, Cas. Peringos, 12 de May del 2024.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559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2E184-C92D-434D-9119-E49A165F36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3994" y="740616"/>
            <a:ext cx="5204012" cy="442725"/>
          </a:xfrm>
        </p:spPr>
        <p:txBody>
          <a:bodyPr>
            <a:normAutofit fontScale="90000"/>
          </a:bodyPr>
          <a:lstStyle/>
          <a:p>
            <a:r>
              <a:rPr lang="es-PE" dirty="0"/>
              <a:t>Tipos de larvas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DF7C1F-AF7F-4977-BFF6-FE7FFDC20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4971" y="2082051"/>
            <a:ext cx="4392706" cy="3671047"/>
          </a:xfrm>
          <a:prstGeom prst="rect">
            <a:avLst/>
          </a:prstGeom>
        </p:spPr>
      </p:pic>
      <p:sp>
        <p:nvSpPr>
          <p:cNvPr id="5" name="Subtítulo 5">
            <a:extLst>
              <a:ext uri="{FF2B5EF4-FFF2-40B4-BE49-F238E27FC236}">
                <a16:creationId xmlns:a16="http://schemas.microsoft.com/office/drawing/2014/main" id="{758F32F6-6050-4463-A90B-FF6A3DE8F08F}"/>
              </a:ext>
            </a:extLst>
          </p:cNvPr>
          <p:cNvSpPr txBox="1">
            <a:spLocks/>
          </p:cNvSpPr>
          <p:nvPr/>
        </p:nvSpPr>
        <p:spPr>
          <a:xfrm>
            <a:off x="470647" y="1305296"/>
            <a:ext cx="3671047" cy="415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 Oligopodas (Escarabeiformes)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iagrama de flujo: proceso 6">
            <a:extLst>
              <a:ext uri="{FF2B5EF4-FFF2-40B4-BE49-F238E27FC236}">
                <a16:creationId xmlns:a16="http://schemas.microsoft.com/office/drawing/2014/main" id="{4D1613E4-D2DB-4856-8397-FC2410DE887C}"/>
              </a:ext>
            </a:extLst>
          </p:cNvPr>
          <p:cNvSpPr/>
          <p:nvPr/>
        </p:nvSpPr>
        <p:spPr>
          <a:xfrm>
            <a:off x="5082987" y="3152310"/>
            <a:ext cx="3885735" cy="130371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puede observar un tipo de larva oligopoda (escarabeiforme) colectadas en Amazonas, Prov. Luya-Lamud a 2679 msnm el día domingo 26 de May del 2024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388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2E184-C92D-434D-9119-E49A165F36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3994" y="740616"/>
            <a:ext cx="5204012" cy="442725"/>
          </a:xfrm>
        </p:spPr>
        <p:txBody>
          <a:bodyPr>
            <a:normAutofit fontScale="90000"/>
          </a:bodyPr>
          <a:lstStyle/>
          <a:p>
            <a:r>
              <a:rPr lang="es-PE" dirty="0"/>
              <a:t>Tipos de larvas</a:t>
            </a:r>
            <a:endParaRPr lang="en-US" dirty="0"/>
          </a:p>
        </p:txBody>
      </p:sp>
      <p:sp>
        <p:nvSpPr>
          <p:cNvPr id="5" name="Subtítulo 5">
            <a:extLst>
              <a:ext uri="{FF2B5EF4-FFF2-40B4-BE49-F238E27FC236}">
                <a16:creationId xmlns:a16="http://schemas.microsoft.com/office/drawing/2014/main" id="{758F32F6-6050-4463-A90B-FF6A3DE8F08F}"/>
              </a:ext>
            </a:extLst>
          </p:cNvPr>
          <p:cNvSpPr txBox="1">
            <a:spLocks/>
          </p:cNvSpPr>
          <p:nvPr/>
        </p:nvSpPr>
        <p:spPr>
          <a:xfrm>
            <a:off x="806823" y="1183341"/>
            <a:ext cx="3294529" cy="524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 </a:t>
            </a:r>
            <a:r>
              <a:rPr lang="es-PE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Polipodas</a:t>
            </a:r>
            <a:r>
              <a:rPr lang="es-P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eurociformes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E1C3F18-FC8A-4A22-BDCD-9641368DA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7" y="1707776"/>
            <a:ext cx="3127562" cy="42780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661C3CA-1DDC-4659-AAEC-F333353602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6" b="25469"/>
          <a:stretch/>
        </p:blipFill>
        <p:spPr>
          <a:xfrm>
            <a:off x="3960158" y="4067432"/>
            <a:ext cx="2333066" cy="20962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DC9CDB4-A915-4B18-B696-0C6DA5DE4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41" y="1839362"/>
            <a:ext cx="2545975" cy="209648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8FC507A-8AFB-4B1A-AAB6-E16E966B9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128" y="1839363"/>
            <a:ext cx="3357285" cy="4278021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1EAD770A-CD67-439E-BB8E-E0B42C79EF58}"/>
              </a:ext>
            </a:extLst>
          </p:cNvPr>
          <p:cNvSpPr/>
          <p:nvPr/>
        </p:nvSpPr>
        <p:spPr>
          <a:xfrm>
            <a:off x="9565342" y="3738092"/>
            <a:ext cx="793376" cy="6586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D06A4AA-1513-4DBA-9E54-8E6D88B8E87D}"/>
              </a:ext>
            </a:extLst>
          </p:cNvPr>
          <p:cNvSpPr/>
          <p:nvPr/>
        </p:nvSpPr>
        <p:spPr>
          <a:xfrm>
            <a:off x="9565342" y="3738092"/>
            <a:ext cx="694764" cy="658679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76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2E184-C92D-434D-9119-E49A165F36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82253" y="661216"/>
            <a:ext cx="5204012" cy="442725"/>
          </a:xfrm>
        </p:spPr>
        <p:txBody>
          <a:bodyPr>
            <a:normAutofit fontScale="90000"/>
          </a:bodyPr>
          <a:lstStyle/>
          <a:p>
            <a:r>
              <a:rPr lang="es-PE" dirty="0"/>
              <a:t>Tipos de larvas</a:t>
            </a:r>
            <a:endParaRPr lang="en-US" dirty="0"/>
          </a:p>
        </p:txBody>
      </p:sp>
      <p:sp>
        <p:nvSpPr>
          <p:cNvPr id="5" name="Subtítulo 5">
            <a:extLst>
              <a:ext uri="{FF2B5EF4-FFF2-40B4-BE49-F238E27FC236}">
                <a16:creationId xmlns:a16="http://schemas.microsoft.com/office/drawing/2014/main" id="{758F32F6-6050-4463-A90B-FF6A3DE8F08F}"/>
              </a:ext>
            </a:extLst>
          </p:cNvPr>
          <p:cNvSpPr txBox="1">
            <a:spLocks/>
          </p:cNvSpPr>
          <p:nvPr/>
        </p:nvSpPr>
        <p:spPr>
          <a:xfrm>
            <a:off x="584943" y="1039075"/>
            <a:ext cx="3913095" cy="2549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 Apoda (Acéfalas o vermiformes)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EAD770A-CD67-439E-BB8E-E0B42C79EF58}"/>
              </a:ext>
            </a:extLst>
          </p:cNvPr>
          <p:cNvSpPr/>
          <p:nvPr/>
        </p:nvSpPr>
        <p:spPr>
          <a:xfrm>
            <a:off x="9565342" y="3738092"/>
            <a:ext cx="793376" cy="6586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072FE3-C732-4C59-A2A7-C04B36F902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0" t="25113" r="41721" b="30196"/>
          <a:stretch/>
        </p:blipFill>
        <p:spPr>
          <a:xfrm>
            <a:off x="4492436" y="1827094"/>
            <a:ext cx="2893351" cy="352654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699FE0-99AC-4201-B71C-A49DB3979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7" y="1445767"/>
            <a:ext cx="3155575" cy="236668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679D669-455F-4951-B7EC-B40E2DA056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5" t="27655" r="17402" b="8039"/>
          <a:stretch/>
        </p:blipFill>
        <p:spPr>
          <a:xfrm>
            <a:off x="800097" y="3856476"/>
            <a:ext cx="3155575" cy="2346732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BD52415C-975B-46BE-B240-2CA2EEF069D6}"/>
              </a:ext>
            </a:extLst>
          </p:cNvPr>
          <p:cNvSpPr/>
          <p:nvPr/>
        </p:nvSpPr>
        <p:spPr>
          <a:xfrm>
            <a:off x="1761565" y="2585226"/>
            <a:ext cx="927847" cy="84377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524C06B-75F4-4B40-B19F-DB7D7C7F11A7}"/>
              </a:ext>
            </a:extLst>
          </p:cNvPr>
          <p:cNvSpPr/>
          <p:nvPr/>
        </p:nvSpPr>
        <p:spPr>
          <a:xfrm>
            <a:off x="2181781" y="4743166"/>
            <a:ext cx="803466" cy="83736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iagrama de flujo: proceso 18">
            <a:extLst>
              <a:ext uri="{FF2B5EF4-FFF2-40B4-BE49-F238E27FC236}">
                <a16:creationId xmlns:a16="http://schemas.microsoft.com/office/drawing/2014/main" id="{D4BB480F-7697-41BA-A83F-F0ABF5CBF637}"/>
              </a:ext>
            </a:extLst>
          </p:cNvPr>
          <p:cNvSpPr/>
          <p:nvPr/>
        </p:nvSpPr>
        <p:spPr>
          <a:xfrm>
            <a:off x="7622474" y="2944907"/>
            <a:ext cx="3885735" cy="1949822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puede observar larvas de mosca de la fruta, fueron colectadas en Cajamarca, Prov. San Ignacio, Dist. San Ignacio, Cas. Peringos. El día domingo 12 de May del 2024</a:t>
            </a:r>
          </a:p>
          <a:p>
            <a:endParaRPr lang="es-P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63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9192A-F106-4740-BD79-2BBCF2909F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19517" y="767510"/>
            <a:ext cx="8897938" cy="496887"/>
          </a:xfrm>
        </p:spPr>
        <p:txBody>
          <a:bodyPr>
            <a:noAutofit/>
          </a:bodyPr>
          <a:lstStyle/>
          <a:p>
            <a:r>
              <a:rPr lang="es-PE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 de ninfas en insectos hemimetábolas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303613-7EBC-415D-A3EE-BDE07BB1B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9" t="-1678" b="33965"/>
          <a:stretch/>
        </p:blipFill>
        <p:spPr>
          <a:xfrm rot="5400000">
            <a:off x="734266" y="2522724"/>
            <a:ext cx="3977526" cy="31600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A026EF1-88AD-4AD5-884D-2E6E3ADF86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9" t="41275" r="8256" b="25981"/>
          <a:stretch/>
        </p:blipFill>
        <p:spPr>
          <a:xfrm>
            <a:off x="4817384" y="2222124"/>
            <a:ext cx="2302203" cy="1909483"/>
          </a:xfrm>
          <a:prstGeom prst="rect">
            <a:avLst/>
          </a:prstGeom>
        </p:spPr>
      </p:pic>
      <p:sp>
        <p:nvSpPr>
          <p:cNvPr id="11" name="Subtítulo 5">
            <a:extLst>
              <a:ext uri="{FF2B5EF4-FFF2-40B4-BE49-F238E27FC236}">
                <a16:creationId xmlns:a16="http://schemas.microsoft.com/office/drawing/2014/main" id="{53FDBEC7-FBF4-4E9A-ABF2-3056598AF86F}"/>
              </a:ext>
            </a:extLst>
          </p:cNvPr>
          <p:cNvSpPr txBox="1">
            <a:spLocks/>
          </p:cNvSpPr>
          <p:nvPr/>
        </p:nvSpPr>
        <p:spPr>
          <a:xfrm>
            <a:off x="739588" y="1492624"/>
            <a:ext cx="4706471" cy="3781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Ninfas de orden (Dermáptera y Orthoptera )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F53783A-6789-4897-9E95-EF83EDDA88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6" t="42469" r="46949" b="28039"/>
          <a:stretch/>
        </p:blipFill>
        <p:spPr>
          <a:xfrm rot="16200000">
            <a:off x="5015145" y="3986048"/>
            <a:ext cx="1906681" cy="2302202"/>
          </a:xfrm>
          <a:prstGeom prst="rect">
            <a:avLst/>
          </a:prstGeom>
        </p:spPr>
      </p:pic>
      <p:sp>
        <p:nvSpPr>
          <p:cNvPr id="14" name="Diagrama de flujo: proceso 13">
            <a:extLst>
              <a:ext uri="{FF2B5EF4-FFF2-40B4-BE49-F238E27FC236}">
                <a16:creationId xmlns:a16="http://schemas.microsoft.com/office/drawing/2014/main" id="{266A589B-3230-496E-9D44-51E6C22251EA}"/>
              </a:ext>
            </a:extLst>
          </p:cNvPr>
          <p:cNvSpPr/>
          <p:nvPr/>
        </p:nvSpPr>
        <p:spPr>
          <a:xfrm>
            <a:off x="7378418" y="3241397"/>
            <a:ext cx="3885735" cy="130371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puede observar dos tipos de ninfas, (tipo grillos) fueron colectadas en Amazonas, Prov. Luya-Lamud a 2679 msnm el día domingo 26 de May del 2024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888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387DF6F-20E7-46CB-8DD0-53F4A4BFA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0" t="21961" r="16884" b="14117"/>
          <a:stretch/>
        </p:blipFill>
        <p:spPr>
          <a:xfrm rot="16200000">
            <a:off x="1818696" y="907050"/>
            <a:ext cx="3295554" cy="5043899"/>
          </a:xfrm>
          <a:prstGeom prst="rect">
            <a:avLst/>
          </a:prstGeom>
        </p:spPr>
      </p:pic>
      <p:sp>
        <p:nvSpPr>
          <p:cNvPr id="5" name="Subtítulo 5">
            <a:extLst>
              <a:ext uri="{FF2B5EF4-FFF2-40B4-BE49-F238E27FC236}">
                <a16:creationId xmlns:a16="http://schemas.microsoft.com/office/drawing/2014/main" id="{D694196E-88EE-4785-8F37-B5F1E2BA358A}"/>
              </a:ext>
            </a:extLst>
          </p:cNvPr>
          <p:cNvSpPr txBox="1">
            <a:spLocks/>
          </p:cNvSpPr>
          <p:nvPr/>
        </p:nvSpPr>
        <p:spPr>
          <a:xfrm>
            <a:off x="457200" y="1123669"/>
            <a:ext cx="3845858" cy="363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Ninfas de orden (Hemíptera)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iagrama de flujo: proceso 6">
            <a:extLst>
              <a:ext uri="{FF2B5EF4-FFF2-40B4-BE49-F238E27FC236}">
                <a16:creationId xmlns:a16="http://schemas.microsoft.com/office/drawing/2014/main" id="{CB6865BA-39E1-4D9B-89DA-7842434C135D}"/>
              </a:ext>
            </a:extLst>
          </p:cNvPr>
          <p:cNvSpPr/>
          <p:nvPr/>
        </p:nvSpPr>
        <p:spPr>
          <a:xfrm>
            <a:off x="6602505" y="3071627"/>
            <a:ext cx="3885735" cy="130371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puede observar dos tipos de ninfas, del orden hemíptera (Chinches) colectadas en Amazonas, Prov. Luya-Lamud a 2679 msnm el día domingo 26 de May del 2024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93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icker de Facebook Da las gracias #3">
            <a:extLst>
              <a:ext uri="{FF2B5EF4-FFF2-40B4-BE49-F238E27FC236}">
                <a16:creationId xmlns:a16="http://schemas.microsoft.com/office/drawing/2014/main" id="{9A0CE298-6FC8-40B6-8A17-4C8462FEE6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091" y="637288"/>
            <a:ext cx="4971817" cy="49718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4429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TM02900743[[fn=Orgánico]]</Template>
  <TotalTime>513</TotalTime>
  <Words>280</Words>
  <Application>Microsoft Office PowerPoint</Application>
  <PresentationFormat>Panorámica</PresentationFormat>
  <Paragraphs>29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Garamond</vt:lpstr>
      <vt:lpstr>Times New Roman</vt:lpstr>
      <vt:lpstr>Orgánico</vt:lpstr>
      <vt:lpstr>Presentación de PowerPoint</vt:lpstr>
      <vt:lpstr> </vt:lpstr>
      <vt:lpstr>Presentación de PowerPoint</vt:lpstr>
      <vt:lpstr>Tipos de larvas</vt:lpstr>
      <vt:lpstr>Tipos de larvas</vt:lpstr>
      <vt:lpstr>Tipos de larvas</vt:lpstr>
      <vt:lpstr>Tipo de ninfas en insectos hemimetábolas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NOVEDADES UNION</dc:creator>
  <cp:lastModifiedBy>NOVEDADES UNION</cp:lastModifiedBy>
  <cp:revision>27</cp:revision>
  <dcterms:created xsi:type="dcterms:W3CDTF">2024-05-27T14:54:04Z</dcterms:created>
  <dcterms:modified xsi:type="dcterms:W3CDTF">2024-06-09T17:11:39Z</dcterms:modified>
</cp:coreProperties>
</file>